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6" r:id="rId3"/>
    <p:sldId id="264" r:id="rId4"/>
    <p:sldId id="258" r:id="rId5"/>
    <p:sldId id="259" r:id="rId6"/>
    <p:sldId id="262" r:id="rId7"/>
    <p:sldId id="260" r:id="rId8"/>
    <p:sldId id="261" r:id="rId9"/>
    <p:sldId id="271" r:id="rId10"/>
    <p:sldId id="265" r:id="rId11"/>
    <p:sldId id="268" r:id="rId12"/>
    <p:sldId id="269" r:id="rId13"/>
    <p:sldId id="263" r:id="rId14"/>
    <p:sldId id="275" r:id="rId15"/>
    <p:sldId id="267" r:id="rId16"/>
    <p:sldId id="257" r:id="rId17"/>
    <p:sldId id="266" r:id="rId18"/>
    <p:sldId id="273" r:id="rId19"/>
    <p:sldId id="274" r:id="rId20"/>
    <p:sldId id="272" r:id="rId21"/>
  </p:sldIdLst>
  <p:sldSz cx="12192000" cy="6858000"/>
  <p:notesSz cx="6858000" cy="9144000"/>
  <p:embeddedFontLst>
    <p:embeddedFont>
      <p:font typeface="AppleSDGothicNeoB00" panose="02000503000000000000" pitchFamily="2" charset="-127"/>
      <p:regular r:id="rId22"/>
    </p:embeddedFont>
    <p:embeddedFont>
      <p:font typeface="AppleSDGothicNeoEB00" panose="02000503000000000000" pitchFamily="2" charset="-127"/>
      <p:regular r:id="rId23"/>
    </p:embeddedFont>
    <p:embeddedFont>
      <p:font typeface="AppleSDGothicNeoH00" panose="02000503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2887" userDrawn="1">
          <p15:clr>
            <a:srgbClr val="A4A3A4"/>
          </p15:clr>
        </p15:guide>
        <p15:guide id="3" pos="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73AA"/>
    <a:srgbClr val="BFBFBF"/>
    <a:srgbClr val="C6EBFD"/>
    <a:srgbClr val="D4FEEF"/>
    <a:srgbClr val="74A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74" y="108"/>
      </p:cViewPr>
      <p:guideLst>
        <p:guide orient="horz" pos="1933"/>
        <p:guide pos="2887"/>
        <p:guide pos="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27AC-8C98-145A-6A06-5481526DA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255144-D7AD-80B0-590E-70238B83E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E2153-5820-E41B-DDB4-ECA8C572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9EE004-4FBE-2662-AA49-7CE2E5FB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2F349-DCB4-1758-CD43-68AB5CD8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58925-FF58-59F5-0019-07D840E1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D6F193-7771-DE57-84DE-2AA034C75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40234-6AD4-E11A-7B2A-B56BF4DA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E7868-9E57-29DA-0377-C8D15695D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6A882-1BC0-D518-043A-86699B97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9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26ACE6-766A-F108-8F0C-07A3802CA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6BFBA0-F09E-198B-A8F7-2FCEBB99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E54D0-38F6-3D77-7AD9-CC4BA0F2E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546D8-A41F-A9C9-1E92-68E1DED2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CC550-CD12-1B2C-0BF1-CAB6D7A5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102A-6F75-78B9-1D90-EA6F17A5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D4878-44FB-CB7F-AC9F-E778D8C0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63A25-B47A-A5DF-3552-8D37FA9E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8DC53-93C1-A0B0-2B0B-2C698BE6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D5466-424F-D762-3802-CCEA5070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78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9CE4-29E6-81C0-1D70-9F044AEB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90786F-DDD9-310F-0D38-BBB16BCF2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4D57CC-0B4B-9BB3-584E-86362E56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40EA5-87BF-E605-845F-4D2ADA03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B2CD7-D558-6FC0-C649-B1884840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6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CCE2C-E825-147E-B6E7-66EEB3DB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C88F6-0446-7F99-8365-422812807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444E06-AE32-103F-A425-7E3D5331E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7C4869-F01F-ECA3-FA8C-F67116D8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365455-2E2A-50E3-107B-68EED9FA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FEB6E0-3205-3E37-183B-657E7F1A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3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10C02-807D-AED9-906A-2B281812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8061E-1EF0-DE30-A138-0C368A1FB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86C8F7-7DED-0750-C15F-DF786B3FF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C19EF-B209-99FC-1473-A32AB02F0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9481BD-14B9-42BC-18A8-207B9CD80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CEBCE2-2990-D3B3-6FEE-A1431C92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D80FFA-62F4-91E6-759E-CD162090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D56564-0AEB-1007-C53B-3EBF577D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14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68A49-D7E8-02A7-694D-98CFF0A5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E93841-2414-11C6-C230-7ED3CE08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7396B-C91F-B830-F2EA-9AA99136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B59EDA-B3A2-E714-C3C0-F6F645E2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4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4AE0D9-560B-EA15-774A-3A684B6A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2A4CCD-5639-C3F5-BF42-4F8BA870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B2481-5CAE-392D-1FDC-1F78A19D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9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5B3A6-B3A5-2965-0FA8-094D8624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0FE65-1C93-B694-BC6C-235096277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33040D-3B3B-7FE7-7198-1F614A51C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073957-8033-28DD-6B97-537277E9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55A353-2BDA-ED75-78BE-54A80358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1B4EE-6416-CE58-216A-13DBAD3B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91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47661-1A5D-4B1A-D68B-6D2385F8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A32594-2F74-F396-C28D-A1C5B69BB0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F08DDC-EC6D-C2D3-D585-B08A8DE75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65F1A-C7B8-1C2B-8978-4770DB7A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65A38-2144-D3E4-7BAF-27F31B84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FF578-23DF-416F-C481-359997AD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3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90E4F5-8F48-AB4B-B7E7-F5D9BAB404D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D4FEEF"/>
              </a:gs>
              <a:gs pos="100000">
                <a:srgbClr val="C6EB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D904B-D3EA-FD54-DFB2-FDDF6102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FEC6F1-642B-0DB5-D736-A848A0264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4813F-0379-BE8F-E1B2-94CDF10D1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2F248-DD18-460F-B76B-D77137A7536E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4DF31-4E46-570E-B398-5EC93267F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DF7E1-2ED7-27C8-1729-AA21961C4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61505-DE19-4CDD-BBCA-190FBEB27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0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1F088DC9-EC77-2464-6730-B9DC467E69C4}"/>
              </a:ext>
            </a:extLst>
          </p:cNvPr>
          <p:cNvSpPr txBox="1"/>
          <p:nvPr/>
        </p:nvSpPr>
        <p:spPr>
          <a:xfrm>
            <a:off x="1" y="1562100"/>
            <a:ext cx="12191999" cy="313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en-US" altLang="ko-KR" sz="2000" spc="-15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TEAM INTELLIGENCE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-15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Midterm Presentation</a:t>
            </a:r>
          </a:p>
          <a:p>
            <a:pPr algn="ctr">
              <a:lnSpc>
                <a:spcPct val="150000"/>
              </a:lnSpc>
            </a:pPr>
            <a:endParaRPr lang="en-US" altLang="ko-KR" sz="2000" spc="-15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  <a:p>
            <a:pPr marL="0" lvl="0" indent="0" algn="ctr">
              <a:lnSpc>
                <a:spcPct val="150000"/>
              </a:lnSpc>
            </a:pPr>
            <a:r>
              <a:rPr lang="en-US" altLang="ko-KR" sz="54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Gradient</a:t>
            </a:r>
            <a:endParaRPr lang="en-US" altLang="ko-KR" sz="44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  <a:p>
            <a:pPr marL="0" lvl="0" indent="0" algn="ctr">
              <a:lnSpc>
                <a:spcPct val="150000"/>
              </a:lnSpc>
            </a:pPr>
            <a:r>
              <a:rPr lang="en-US" altLang="ko-KR" sz="2400" spc="-15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2023.11.10</a:t>
            </a:r>
            <a:endParaRPr lang="en-US" altLang="ko-KR" sz="5400" spc="-150" dirty="0"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7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Challenge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C234B4-3476-4DE9-CF20-DE2AAFDE0645}"/>
              </a:ext>
            </a:extLst>
          </p:cNvPr>
          <p:cNvSpPr/>
          <p:nvPr/>
        </p:nvSpPr>
        <p:spPr>
          <a:xfrm>
            <a:off x="1356630" y="4386942"/>
            <a:ext cx="4644573" cy="83292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tabLst>
                <a:tab pos="1704975" algn="l"/>
              </a:tabLst>
            </a:pPr>
            <a:r>
              <a:rPr lang="ko-KR" altLang="en-US" sz="1800" u="sng" dirty="0">
                <a:solidFill>
                  <a:schemeClr val="tx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규원</a:t>
            </a:r>
            <a:r>
              <a:rPr lang="en-US" altLang="ko-KR" sz="1800" u="sng" dirty="0">
                <a:solidFill>
                  <a:schemeClr val="tx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, </a:t>
            </a:r>
            <a:r>
              <a:rPr lang="ko-KR" altLang="en-US" sz="1800" u="sng" dirty="0">
                <a:solidFill>
                  <a:schemeClr val="tx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영우</a:t>
            </a:r>
            <a:endParaRPr lang="en-US" altLang="ko-KR" sz="1800" u="sng" dirty="0">
              <a:solidFill>
                <a:schemeClr val="tx2">
                  <a:lumMod val="7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No App Development 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92949-1DB0-4E3B-DCCB-0FD407A82D59}"/>
              </a:ext>
            </a:extLst>
          </p:cNvPr>
          <p:cNvSpPr txBox="1"/>
          <p:nvPr/>
        </p:nvSpPr>
        <p:spPr>
          <a:xfrm>
            <a:off x="3086100" y="435621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Different Background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3FAB1C-0EC5-C021-8EFD-97BCB3E9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424" y="2320053"/>
            <a:ext cx="1712686" cy="17126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55DA00-3CFC-13DD-9D80-DA2F2330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5" y="1883019"/>
            <a:ext cx="3781425" cy="2886075"/>
          </a:xfrm>
          <a:prstGeom prst="rect">
            <a:avLst/>
          </a:prstGeom>
        </p:spPr>
      </p:pic>
      <p:grpSp>
        <p:nvGrpSpPr>
          <p:cNvPr id="22" name="Group 23">
            <a:extLst>
              <a:ext uri="{FF2B5EF4-FFF2-40B4-BE49-F238E27FC236}">
                <a16:creationId xmlns:a16="http://schemas.microsoft.com/office/drawing/2014/main" id="{0CEA91FE-58C5-1F90-90A0-E869BA0E0F55}"/>
              </a:ext>
            </a:extLst>
          </p:cNvPr>
          <p:cNvGrpSpPr/>
          <p:nvPr/>
        </p:nvGrpSpPr>
        <p:grpSpPr>
          <a:xfrm>
            <a:off x="7344188" y="5052373"/>
            <a:ext cx="3781426" cy="587173"/>
            <a:chOff x="-155150" y="-205444"/>
            <a:chExt cx="5316849" cy="782898"/>
          </a:xfrm>
        </p:grpSpPr>
        <p:sp>
          <p:nvSpPr>
            <p:cNvPr id="23" name="TextBox 24">
              <a:extLst>
                <a:ext uri="{FF2B5EF4-FFF2-40B4-BE49-F238E27FC236}">
                  <a16:creationId xmlns:a16="http://schemas.microsoft.com/office/drawing/2014/main" id="{428E558D-D9AE-231E-DC64-4A8780233E91}"/>
                </a:ext>
              </a:extLst>
            </p:cNvPr>
            <p:cNvSpPr txBox="1"/>
            <p:nvPr/>
          </p:nvSpPr>
          <p:spPr>
            <a:xfrm>
              <a:off x="-155150" y="-205444"/>
              <a:ext cx="4710800" cy="564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rgbClr val="3B3B3B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Difference of Flutter Version</a:t>
              </a:r>
            </a:p>
          </p:txBody>
        </p:sp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E162F8FF-6B7F-EA16-3330-ACE501EA48A6}"/>
                </a:ext>
              </a:extLst>
            </p:cNvPr>
            <p:cNvSpPr txBox="1"/>
            <p:nvPr/>
          </p:nvSpPr>
          <p:spPr>
            <a:xfrm>
              <a:off x="0" y="-38100"/>
              <a:ext cx="5161699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 lang="en-US" sz="3000" dirty="0">
                <a:solidFill>
                  <a:srgbClr val="0070C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7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Challenge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92949-1DB0-4E3B-DCCB-0FD407A82D59}"/>
              </a:ext>
            </a:extLst>
          </p:cNvPr>
          <p:cNvSpPr txBox="1"/>
          <p:nvPr/>
        </p:nvSpPr>
        <p:spPr>
          <a:xfrm>
            <a:off x="3086100" y="435621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Using Figma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026" name="Picture 2" descr="Figma - zeroheight">
            <a:extLst>
              <a:ext uri="{FF2B5EF4-FFF2-40B4-BE49-F238E27FC236}">
                <a16:creationId xmlns:a16="http://schemas.microsoft.com/office/drawing/2014/main" id="{12917ACE-696D-7361-BCC8-546979C1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205993"/>
            <a:ext cx="3450594" cy="3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C0A99A-5BBF-E4E0-0C8A-F439BDE5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320" y="1475597"/>
            <a:ext cx="4114490" cy="299743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FBD98CC-390A-BCFC-29DF-A2A50C27C360}"/>
              </a:ext>
            </a:extLst>
          </p:cNvPr>
          <p:cNvSpPr/>
          <p:nvPr/>
        </p:nvSpPr>
        <p:spPr>
          <a:xfrm>
            <a:off x="6186302" y="4815578"/>
            <a:ext cx="5760000" cy="160680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2000" u="sng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Solutions</a:t>
            </a:r>
          </a:p>
          <a:p>
            <a:pPr algn="ctr">
              <a:tabLst>
                <a:tab pos="1704975" algn="l"/>
              </a:tabLst>
            </a:pP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Due to UI/UX, we can save time and decide flow of the development.</a:t>
            </a:r>
          </a:p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Figma provides various basic design.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F98C8A-0167-6982-19E7-023DF019A987}"/>
              </a:ext>
            </a:extLst>
          </p:cNvPr>
          <p:cNvSpPr/>
          <p:nvPr/>
        </p:nvSpPr>
        <p:spPr>
          <a:xfrm>
            <a:off x="206100" y="4815578"/>
            <a:ext cx="5760000" cy="160680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2000" u="sng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Problem</a:t>
            </a:r>
          </a:p>
          <a:p>
            <a:pPr algn="ctr">
              <a:tabLst>
                <a:tab pos="1704975" algn="l"/>
              </a:tabLst>
            </a:pP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457200" indent="-457200" algn="ctr">
              <a:buAutoNum type="arabicPeriod"/>
              <a:tabLst>
                <a:tab pos="1704975" algn="l"/>
              </a:tabLst>
            </a:pPr>
            <a:r>
              <a:rPr lang="en-US" altLang="ko-KR" sz="20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Hard to decide what to do first.</a:t>
            </a:r>
          </a:p>
          <a:p>
            <a:pPr marL="457200" indent="-457200" algn="ctr">
              <a:buAutoNum type="arabicPeriod"/>
              <a:tabLst>
                <a:tab pos="1704975" algn="l"/>
              </a:tabLst>
            </a:pPr>
            <a:r>
              <a:rPr lang="en-US" altLang="ko-KR" sz="20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Hard to make specific design.</a:t>
            </a:r>
          </a:p>
        </p:txBody>
      </p:sp>
    </p:spTree>
    <p:extLst>
      <p:ext uri="{BB962C8B-B14F-4D97-AF65-F5344CB8AC3E}">
        <p14:creationId xmlns:p14="http://schemas.microsoft.com/office/powerpoint/2010/main" val="213088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Challenge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92949-1DB0-4E3B-DCCB-0FD407A82D59}"/>
              </a:ext>
            </a:extLst>
          </p:cNvPr>
          <p:cNvSpPr txBox="1"/>
          <p:nvPr/>
        </p:nvSpPr>
        <p:spPr>
          <a:xfrm>
            <a:off x="3086100" y="435621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Using Packages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050" name="Picture 2" descr="7 must know Flutter packages for beginners - DEV Community">
            <a:extLst>
              <a:ext uri="{FF2B5EF4-FFF2-40B4-BE49-F238E27FC236}">
                <a16:creationId xmlns:a16="http://schemas.microsoft.com/office/drawing/2014/main" id="{4C39AF10-9099-9554-35FC-A10EDEB9E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30612" r="14762" b="27815"/>
          <a:stretch/>
        </p:blipFill>
        <p:spPr bwMode="auto">
          <a:xfrm>
            <a:off x="1861458" y="3844829"/>
            <a:ext cx="29464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72C616-E158-23A6-75CA-FAA44667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694" y="1847850"/>
            <a:ext cx="2990850" cy="15811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2785CA3-1C21-896F-CDDC-C0C3F68B7216}"/>
              </a:ext>
            </a:extLst>
          </p:cNvPr>
          <p:cNvGrpSpPr/>
          <p:nvPr/>
        </p:nvGrpSpPr>
        <p:grpSpPr>
          <a:xfrm>
            <a:off x="1861458" y="5066887"/>
            <a:ext cx="11770096" cy="626320"/>
            <a:chOff x="2174503" y="3088252"/>
            <a:chExt cx="11770096" cy="626320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3B7083B9-CDA4-58CF-433B-AEE6C4B2E4B6}"/>
                </a:ext>
              </a:extLst>
            </p:cNvPr>
            <p:cNvGrpSpPr/>
            <p:nvPr/>
          </p:nvGrpSpPr>
          <p:grpSpPr>
            <a:xfrm>
              <a:off x="2174503" y="3114457"/>
              <a:ext cx="600866" cy="600115"/>
              <a:chOff x="0" y="0"/>
              <a:chExt cx="974450" cy="973232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D91161F5-A761-78D0-8EAD-80D4BA8B7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0" y="0"/>
                <a:ext cx="974450" cy="973232"/>
              </a:xfrm>
              <a:prstGeom prst="rect">
                <a:avLst/>
              </a:prstGeom>
            </p:spPr>
          </p:pic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6CF7CFEE-9EBA-2875-7274-4D86B1ABA8A9}"/>
                  </a:ext>
                </a:extLst>
              </p:cNvPr>
              <p:cNvSpPr/>
              <p:nvPr/>
            </p:nvSpPr>
            <p:spPr>
              <a:xfrm>
                <a:off x="174323" y="153916"/>
                <a:ext cx="641552" cy="644427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5AF31907-99D7-AAA1-3F95-9D4E6DA005DB}"/>
                </a:ext>
              </a:extLst>
            </p:cNvPr>
            <p:cNvGrpSpPr/>
            <p:nvPr/>
          </p:nvGrpSpPr>
          <p:grpSpPr>
            <a:xfrm>
              <a:off x="3034432" y="3088252"/>
              <a:ext cx="10910167" cy="626320"/>
              <a:chOff x="-155150" y="-257640"/>
              <a:chExt cx="5316849" cy="835094"/>
            </a:xfrm>
          </p:grpSpPr>
          <p:sp>
            <p:nvSpPr>
              <p:cNvPr id="11" name="TextBox 24">
                <a:extLst>
                  <a:ext uri="{FF2B5EF4-FFF2-40B4-BE49-F238E27FC236}">
                    <a16:creationId xmlns:a16="http://schemas.microsoft.com/office/drawing/2014/main" id="{57BC8CA5-A8CD-7C2B-023D-ABBF48037E2F}"/>
                  </a:ext>
                </a:extLst>
              </p:cNvPr>
              <p:cNvSpPr txBox="1"/>
              <p:nvPr/>
            </p:nvSpPr>
            <p:spPr>
              <a:xfrm>
                <a:off x="-155150" y="-257640"/>
                <a:ext cx="4710800" cy="78996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It is hard to fix or change object in packages</a:t>
                </a:r>
              </a:p>
            </p:txBody>
          </p:sp>
          <p:sp>
            <p:nvSpPr>
              <p:cNvPr id="14" name="TextBox 25">
                <a:extLst>
                  <a:ext uri="{FF2B5EF4-FFF2-40B4-BE49-F238E27FC236}">
                    <a16:creationId xmlns:a16="http://schemas.microsoft.com/office/drawing/2014/main" id="{FCB6228E-B089-0338-9B2A-B653757E6CA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pic>
        <p:nvPicPr>
          <p:cNvPr id="2052" name="Picture 4" descr="Developing packages in Flutter. Let's see how to develop a package in… | by  Mohak Gupta | FlutterDevs">
            <a:extLst>
              <a:ext uri="{FF2B5EF4-FFF2-40B4-BE49-F238E27FC236}">
                <a16:creationId xmlns:a16="http://schemas.microsoft.com/office/drawing/2014/main" id="{F55CF2C9-E298-08C9-4630-D1D6C7C1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381474"/>
            <a:ext cx="4086578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3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3982AF3-D72C-FE0D-E30D-E64400769AD9}"/>
              </a:ext>
            </a:extLst>
          </p:cNvPr>
          <p:cNvSpPr txBox="1"/>
          <p:nvPr/>
        </p:nvSpPr>
        <p:spPr>
          <a:xfrm>
            <a:off x="311482" y="88900"/>
            <a:ext cx="40954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Implementation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7072A-16F9-FD04-DD88-C5D047870EFF}"/>
              </a:ext>
            </a:extLst>
          </p:cNvPr>
          <p:cNvSpPr txBox="1"/>
          <p:nvPr/>
        </p:nvSpPr>
        <p:spPr>
          <a:xfrm>
            <a:off x="4318000" y="435621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Backend Processing and integration with Chat-GPT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57EF7B-97C3-D820-C8D4-EABF505C5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" r="38907" b="-1"/>
          <a:stretch/>
        </p:blipFill>
        <p:spPr>
          <a:xfrm>
            <a:off x="5200812" y="1697068"/>
            <a:ext cx="6819738" cy="420686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CE1BA7-D664-A7D6-9053-56C994D04789}"/>
              </a:ext>
            </a:extLst>
          </p:cNvPr>
          <p:cNvSpPr/>
          <p:nvPr/>
        </p:nvSpPr>
        <p:spPr>
          <a:xfrm>
            <a:off x="311482" y="1587967"/>
            <a:ext cx="4644573" cy="83292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Text Input From User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CBFC3D8-FB18-CB53-B257-FE1E4D3DBA58}"/>
              </a:ext>
            </a:extLst>
          </p:cNvPr>
          <p:cNvSpPr/>
          <p:nvPr/>
        </p:nvSpPr>
        <p:spPr>
          <a:xfrm>
            <a:off x="2391452" y="2618628"/>
            <a:ext cx="484632" cy="55449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279B5EB-BE99-F189-E6B9-424856ACD257}"/>
              </a:ext>
            </a:extLst>
          </p:cNvPr>
          <p:cNvSpPr/>
          <p:nvPr/>
        </p:nvSpPr>
        <p:spPr>
          <a:xfrm>
            <a:off x="311482" y="3296532"/>
            <a:ext cx="4644573" cy="83292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Send Pre-made Prompt and </a:t>
            </a:r>
          </a:p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Send User’s text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4828775-6F6B-F161-CD21-5FE0AEC4163E}"/>
              </a:ext>
            </a:extLst>
          </p:cNvPr>
          <p:cNvSpPr/>
          <p:nvPr/>
        </p:nvSpPr>
        <p:spPr>
          <a:xfrm>
            <a:off x="311482" y="5071008"/>
            <a:ext cx="4644573" cy="83292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Receive Extracted Emotions from GPT by using function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0A529A-3865-CC40-03AA-4DE5956CC595}"/>
              </a:ext>
            </a:extLst>
          </p:cNvPr>
          <p:cNvSpPr/>
          <p:nvPr/>
        </p:nvSpPr>
        <p:spPr>
          <a:xfrm>
            <a:off x="2391452" y="4318404"/>
            <a:ext cx="484632" cy="55449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91B6C-C060-09B0-3EED-13631670F3F1}"/>
              </a:ext>
            </a:extLst>
          </p:cNvPr>
          <p:cNvSpPr txBox="1"/>
          <p:nvPr/>
        </p:nvSpPr>
        <p:spPr>
          <a:xfrm>
            <a:off x="181366" y="311186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HTTP post request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5D3EA-E0EA-2AD7-3BBA-2D749F3DE7FC}"/>
              </a:ext>
            </a:extLst>
          </p:cNvPr>
          <p:cNvSpPr txBox="1"/>
          <p:nvPr/>
        </p:nvSpPr>
        <p:spPr>
          <a:xfrm>
            <a:off x="3282874" y="267267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구슬 생성하기</a:t>
            </a:r>
          </a:p>
        </p:txBody>
      </p:sp>
    </p:spTree>
    <p:extLst>
      <p:ext uri="{BB962C8B-B14F-4D97-AF65-F5344CB8AC3E}">
        <p14:creationId xmlns:p14="http://schemas.microsoft.com/office/powerpoint/2010/main" val="222621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Challenge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92949-1DB0-4E3B-DCCB-0FD407A82D59}"/>
              </a:ext>
            </a:extLst>
          </p:cNvPr>
          <p:cNvSpPr txBox="1"/>
          <p:nvPr/>
        </p:nvSpPr>
        <p:spPr>
          <a:xfrm>
            <a:off x="3086100" y="435621"/>
            <a:ext cx="2768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Express Empty Beads</a:t>
            </a:r>
          </a:p>
          <a:p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58D749-4578-AA1D-D663-2574E62CE1EA}"/>
              </a:ext>
            </a:extLst>
          </p:cNvPr>
          <p:cNvGrpSpPr/>
          <p:nvPr/>
        </p:nvGrpSpPr>
        <p:grpSpPr>
          <a:xfrm>
            <a:off x="484178" y="1268541"/>
            <a:ext cx="3148651" cy="4763777"/>
            <a:chOff x="6586583" y="3723859"/>
            <a:chExt cx="4860214" cy="7353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0B9F26-ADAB-C6EB-08DC-DCB10580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5923" y="3924300"/>
              <a:ext cx="3149581" cy="6743228"/>
            </a:xfrm>
            <a:prstGeom prst="rect">
              <a:avLst/>
            </a:prstGeom>
          </p:spPr>
        </p:pic>
        <p:pic>
          <p:nvPicPr>
            <p:cNvPr id="7" name="Picture 2" descr="Iphone X Screen Mockup transparent PNG - StickPNG">
              <a:extLst>
                <a:ext uri="{FF2B5EF4-FFF2-40B4-BE49-F238E27FC236}">
                  <a16:creationId xmlns:a16="http://schemas.microsoft.com/office/drawing/2014/main" id="{4408EF47-3AB1-41C5-1B22-7B46F1A74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83" y="3723859"/>
              <a:ext cx="4860214" cy="735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0D0280-458E-1D6B-542A-260CC1A48F66}"/>
              </a:ext>
            </a:extLst>
          </p:cNvPr>
          <p:cNvSpPr txBox="1"/>
          <p:nvPr/>
        </p:nvSpPr>
        <p:spPr>
          <a:xfrm>
            <a:off x="917351" y="6137213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No shadow in UI/UX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52DAA8C-EB00-3405-3D74-3969D0ED3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3"/>
          <a:stretch/>
        </p:blipFill>
        <p:spPr>
          <a:xfrm>
            <a:off x="5394320" y="1490228"/>
            <a:ext cx="2312636" cy="40687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333729-3A91-E2F7-084F-D8D8E8694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575" y="1490228"/>
            <a:ext cx="2351675" cy="40687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D9E26C-9463-06C8-FC7B-617D0FAF292A}"/>
              </a:ext>
            </a:extLst>
          </p:cNvPr>
          <p:cNvSpPr txBox="1"/>
          <p:nvPr/>
        </p:nvSpPr>
        <p:spPr>
          <a:xfrm>
            <a:off x="4530857" y="5937968"/>
            <a:ext cx="7176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To deal with fact-based or no emotion case,</a:t>
            </a:r>
          </a:p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Make beads as circular containers and express as box shadow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F24E9AF-D3FA-B579-5DE0-E68DEA5AD020}"/>
              </a:ext>
            </a:extLst>
          </p:cNvPr>
          <p:cNvSpPr/>
          <p:nvPr/>
        </p:nvSpPr>
        <p:spPr>
          <a:xfrm rot="16200000">
            <a:off x="3837991" y="3066074"/>
            <a:ext cx="707886" cy="80993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4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Challenge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92949-1DB0-4E3B-DCCB-0FD407A82D59}"/>
              </a:ext>
            </a:extLst>
          </p:cNvPr>
          <p:cNvSpPr txBox="1"/>
          <p:nvPr/>
        </p:nvSpPr>
        <p:spPr>
          <a:xfrm>
            <a:off x="3086100" y="435621"/>
            <a:ext cx="4772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Connect with Instagram API for sharing</a:t>
            </a:r>
          </a:p>
          <a:p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DD81A1-CBC6-8EB8-3EC4-778757D53444}"/>
              </a:ext>
            </a:extLst>
          </p:cNvPr>
          <p:cNvGrpSpPr/>
          <p:nvPr/>
        </p:nvGrpSpPr>
        <p:grpSpPr>
          <a:xfrm>
            <a:off x="591458" y="1268541"/>
            <a:ext cx="11770096" cy="626320"/>
            <a:chOff x="2174503" y="3088252"/>
            <a:chExt cx="11770096" cy="62632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CF14601-4595-E010-5288-3D982BC5A5ED}"/>
                </a:ext>
              </a:extLst>
            </p:cNvPr>
            <p:cNvGrpSpPr/>
            <p:nvPr/>
          </p:nvGrpSpPr>
          <p:grpSpPr>
            <a:xfrm>
              <a:off x="2174503" y="3114457"/>
              <a:ext cx="600866" cy="600115"/>
              <a:chOff x="0" y="0"/>
              <a:chExt cx="974450" cy="973232"/>
            </a:xfrm>
          </p:grpSpPr>
          <p:pic>
            <p:nvPicPr>
              <p:cNvPr id="12" name="Picture 4">
                <a:extLst>
                  <a:ext uri="{FF2B5EF4-FFF2-40B4-BE49-F238E27FC236}">
                    <a16:creationId xmlns:a16="http://schemas.microsoft.com/office/drawing/2014/main" id="{A31AA5C9-B78D-3059-987F-C100EA268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0" y="0"/>
                <a:ext cx="974450" cy="973232"/>
              </a:xfrm>
              <a:prstGeom prst="rect">
                <a:avLst/>
              </a:prstGeom>
            </p:spPr>
          </p:pic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01B5917C-9369-900B-3A6B-93887FC1306C}"/>
                  </a:ext>
                </a:extLst>
              </p:cNvPr>
              <p:cNvSpPr/>
              <p:nvPr/>
            </p:nvSpPr>
            <p:spPr>
              <a:xfrm>
                <a:off x="174323" y="153916"/>
                <a:ext cx="641552" cy="644427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54A53231-416D-9F8F-B76D-86DF4A03F046}"/>
                </a:ext>
              </a:extLst>
            </p:cNvPr>
            <p:cNvGrpSpPr/>
            <p:nvPr/>
          </p:nvGrpSpPr>
          <p:grpSpPr>
            <a:xfrm>
              <a:off x="3034432" y="3088252"/>
              <a:ext cx="10910167" cy="626320"/>
              <a:chOff x="-155150" y="-257640"/>
              <a:chExt cx="5316849" cy="835094"/>
            </a:xfrm>
          </p:grpSpPr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4B4B4118-EF5C-8AE9-A2A8-85D0CD36F9DF}"/>
                  </a:ext>
                </a:extLst>
              </p:cNvPr>
              <p:cNvSpPr txBox="1"/>
              <p:nvPr/>
            </p:nvSpPr>
            <p:spPr>
              <a:xfrm>
                <a:off x="-155150" y="-257640"/>
                <a:ext cx="4710800" cy="78996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Absence of Official API -&gt; Find another one (</a:t>
                </a:r>
                <a:r>
                  <a:rPr lang="en-US" sz="2800" dirty="0" err="1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social_share</a:t>
                </a:r>
                <a:r>
                  <a:rPr lang="en-US" sz="28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)</a:t>
                </a:r>
              </a:p>
            </p:txBody>
          </p:sp>
          <p:sp>
            <p:nvSpPr>
              <p:cNvPr id="11" name="TextBox 25">
                <a:extLst>
                  <a:ext uri="{FF2B5EF4-FFF2-40B4-BE49-F238E27FC236}">
                    <a16:creationId xmlns:a16="http://schemas.microsoft.com/office/drawing/2014/main" id="{2CB0EA13-A611-1917-84D3-F982F708D39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89988-94B3-2EB7-B863-C35898C40488}"/>
              </a:ext>
            </a:extLst>
          </p:cNvPr>
          <p:cNvSpPr txBox="1"/>
          <p:nvPr/>
        </p:nvSpPr>
        <p:spPr>
          <a:xfrm>
            <a:off x="1192324" y="1942899"/>
            <a:ext cx="2962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Hard to find references</a:t>
            </a:r>
          </a:p>
          <a:p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CC817A6-7CB7-D01D-83BE-8962205A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24" y="3076670"/>
            <a:ext cx="4439659" cy="25427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997EE-70AC-F837-1C6D-452A2108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019" y="2520156"/>
            <a:ext cx="4191000" cy="3400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3DF381D-9E84-FF74-C53A-174F0769E034}"/>
              </a:ext>
            </a:extLst>
          </p:cNvPr>
          <p:cNvSpPr txBox="1"/>
          <p:nvPr/>
        </p:nvSpPr>
        <p:spPr>
          <a:xfrm>
            <a:off x="1309654" y="6045269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Make Screenshot Image for Sharing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6D7C06-7405-7FB6-8F66-D40DB06B3DF4}"/>
              </a:ext>
            </a:extLst>
          </p:cNvPr>
          <p:cNvSpPr txBox="1"/>
          <p:nvPr/>
        </p:nvSpPr>
        <p:spPr>
          <a:xfrm>
            <a:off x="6677351" y="6045269"/>
            <a:ext cx="3970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Connect Application to Instagram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0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E1097A-5474-218D-B9BE-8FD13D59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01" y="1817298"/>
            <a:ext cx="1663700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Limitation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C234B4-3476-4DE9-CF20-DE2AAFDE0645}"/>
              </a:ext>
            </a:extLst>
          </p:cNvPr>
          <p:cNvSpPr/>
          <p:nvPr/>
        </p:nvSpPr>
        <p:spPr>
          <a:xfrm>
            <a:off x="2943225" y="1465798"/>
            <a:ext cx="8340874" cy="20574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kumimoji="1" lang="en" altLang="ko-KR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Q.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There was a friend who I don’t like.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And I saw him happy to win the lottery yesterday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I thought I wanted to win the lottery, too. I'm sure I'll make it. Let's study hard again today. Fighting!</a:t>
            </a:r>
            <a:endParaRPr kumimoji="1" lang="en" altLang="ko-KR" dirty="0">
              <a:solidFill>
                <a:schemeClr val="tx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92949-1DB0-4E3B-DCCB-0FD407A82D59}"/>
              </a:ext>
            </a:extLst>
          </p:cNvPr>
          <p:cNvSpPr txBox="1"/>
          <p:nvPr/>
        </p:nvSpPr>
        <p:spPr>
          <a:xfrm>
            <a:off x="3086100" y="435621"/>
            <a:ext cx="5145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Can GPT distinguish who felt the emotion?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5938D5-B17D-93D2-6153-4EF22DA86D2B}"/>
              </a:ext>
            </a:extLst>
          </p:cNvPr>
          <p:cNvGrpSpPr/>
          <p:nvPr/>
        </p:nvGrpSpPr>
        <p:grpSpPr>
          <a:xfrm>
            <a:off x="907901" y="4276726"/>
            <a:ext cx="1724311" cy="1724311"/>
            <a:chOff x="2233940" y="3238500"/>
            <a:chExt cx="1869281" cy="186928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90C8AEB-C110-DB7F-F451-E639128173CF}"/>
                </a:ext>
              </a:extLst>
            </p:cNvPr>
            <p:cNvSpPr/>
            <p:nvPr/>
          </p:nvSpPr>
          <p:spPr>
            <a:xfrm>
              <a:off x="2260600" y="3238500"/>
              <a:ext cx="1828800" cy="1828800"/>
            </a:xfrm>
            <a:prstGeom prst="roundRect">
              <a:avLst/>
            </a:prstGeom>
            <a:solidFill>
              <a:srgbClr val="74AA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ChatGPT - Wikipedia">
              <a:extLst>
                <a:ext uri="{FF2B5EF4-FFF2-40B4-BE49-F238E27FC236}">
                  <a16:creationId xmlns:a16="http://schemas.microsoft.com/office/drawing/2014/main" id="{12C02E51-35F6-7CF2-E5B3-106E12BA3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940" y="3238500"/>
              <a:ext cx="1869281" cy="186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B244F43-2B43-BD8F-4DBA-3D0076B2DE12}"/>
              </a:ext>
            </a:extLst>
          </p:cNvPr>
          <p:cNvSpPr/>
          <p:nvPr/>
        </p:nvSpPr>
        <p:spPr>
          <a:xfrm>
            <a:off x="3674835" y="4067176"/>
            <a:ext cx="2804523" cy="20574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[GPT 3.5]</a:t>
            </a:r>
          </a:p>
          <a:p>
            <a:pPr algn="ctr"/>
            <a:br>
              <a:rPr kumimoji="1" lang="en-US" altLang="ko-KR" sz="20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r>
              <a:rPr kumimoji="1" lang="en" altLang="ko-KR" sz="20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A: </a:t>
            </a:r>
            <a:r>
              <a:rPr kumimoji="1" lang="en-US" altLang="ko-KR" sz="2000" dirty="0">
                <a:solidFill>
                  <a:srgbClr val="FF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Happiness</a:t>
            </a:r>
            <a:r>
              <a:rPr kumimoji="1" lang="en-US" altLang="ko-KR" sz="20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Envy, </a:t>
            </a:r>
          </a:p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Expectation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E32719-5C10-F70D-45D9-8861323F40E7}"/>
              </a:ext>
            </a:extLst>
          </p:cNvPr>
          <p:cNvSpPr/>
          <p:nvPr/>
        </p:nvSpPr>
        <p:spPr>
          <a:xfrm>
            <a:off x="7770359" y="4067176"/>
            <a:ext cx="2804523" cy="20574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rgbClr val="0673AA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[GPT 4]</a:t>
            </a:r>
          </a:p>
          <a:p>
            <a:pPr algn="ctr"/>
            <a:br>
              <a:rPr kumimoji="1" lang="en-US" altLang="ko-KR" sz="2000" dirty="0">
                <a:solidFill>
                  <a:srgbClr val="0673AA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r>
              <a:rPr kumimoji="1" lang="en" altLang="ko-KR" sz="2000" dirty="0">
                <a:solidFill>
                  <a:srgbClr val="0673AA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A: </a:t>
            </a:r>
            <a:r>
              <a:rPr kumimoji="1" lang="en-US" altLang="ko-KR" sz="2000" dirty="0">
                <a:solidFill>
                  <a:srgbClr val="0673AA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Hate, Envy, Trust</a:t>
            </a:r>
            <a:endParaRPr kumimoji="1" lang="ko-KR" altLang="en-US" sz="2000" dirty="0">
              <a:solidFill>
                <a:srgbClr val="0673AA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442F8A-3748-EEF6-90FB-DD9A61ACA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26" y="3870508"/>
            <a:ext cx="812435" cy="8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Milestone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ADEE676-C626-3C37-E6BF-F201FA4501AA}"/>
              </a:ext>
            </a:extLst>
          </p:cNvPr>
          <p:cNvSpPr/>
          <p:nvPr/>
        </p:nvSpPr>
        <p:spPr>
          <a:xfrm>
            <a:off x="616282" y="1151500"/>
            <a:ext cx="10832436" cy="258683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u="none" strike="noStrike" dirty="0">
              <a:solidFill>
                <a:schemeClr val="tx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440E1D-5C6D-37A4-2EE9-E5D50E5A2214}"/>
              </a:ext>
            </a:extLst>
          </p:cNvPr>
          <p:cNvSpPr/>
          <p:nvPr/>
        </p:nvSpPr>
        <p:spPr>
          <a:xfrm>
            <a:off x="915143" y="1960757"/>
            <a:ext cx="3139358" cy="1054100"/>
          </a:xfrm>
          <a:prstGeom prst="roundRect">
            <a:avLst/>
          </a:prstGeom>
          <a:noFill/>
          <a:ln>
            <a:noFill/>
          </a:ln>
          <a:effectLst>
            <a:reflection blurRad="6350" stA="34000" endPos="23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11/10</a:t>
            </a:r>
            <a:r>
              <a:rPr lang="ko-KR" altLang="en-US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~</a:t>
            </a:r>
            <a:r>
              <a:rPr lang="ko-KR" altLang="en-US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11/24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96A66E-111F-D2A1-E104-AEFDA0510B10}"/>
              </a:ext>
            </a:extLst>
          </p:cNvPr>
          <p:cNvSpPr txBox="1"/>
          <p:nvPr/>
        </p:nvSpPr>
        <p:spPr>
          <a:xfrm>
            <a:off x="3611178" y="1450426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sz="1800" b="0" kern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cs"/>
              </a:rPr>
              <a:t>Color Selection Function and Database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2774C-1194-F4CA-047A-C8565815BE1E}"/>
              </a:ext>
            </a:extLst>
          </p:cNvPr>
          <p:cNvSpPr txBox="1"/>
          <p:nvPr/>
        </p:nvSpPr>
        <p:spPr>
          <a:xfrm>
            <a:off x="3611178" y="2232686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sz="1800" b="0" kern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cs"/>
              </a:rPr>
              <a:t>Connect with Instagram API for sharing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8E17D9-6453-7F5F-F5F0-EC2F230AF690}"/>
              </a:ext>
            </a:extLst>
          </p:cNvPr>
          <p:cNvSpPr txBox="1"/>
          <p:nvPr/>
        </p:nvSpPr>
        <p:spPr>
          <a:xfrm>
            <a:off x="3789112" y="2926338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Calander Page</a:t>
            </a:r>
            <a:endParaRPr lang="en-US" altLang="ko-KR" sz="1800" b="0" kern="12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6D4682-5F36-3AD6-2151-99C135079F52}"/>
              </a:ext>
            </a:extLst>
          </p:cNvPr>
          <p:cNvSpPr txBox="1"/>
          <p:nvPr/>
        </p:nvSpPr>
        <p:spPr>
          <a:xfrm>
            <a:off x="9707178" y="2306377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규원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490B1-7F46-D68B-B86E-75CA264DB496}"/>
              </a:ext>
            </a:extLst>
          </p:cNvPr>
          <p:cNvSpPr txBox="1"/>
          <p:nvPr/>
        </p:nvSpPr>
        <p:spPr>
          <a:xfrm>
            <a:off x="9732260" y="2978275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0C80F2-BB5E-BF08-2144-6DB8184A5E4D}"/>
              </a:ext>
            </a:extLst>
          </p:cNvPr>
          <p:cNvSpPr/>
          <p:nvPr/>
        </p:nvSpPr>
        <p:spPr>
          <a:xfrm>
            <a:off x="616282" y="3970307"/>
            <a:ext cx="10832436" cy="258683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u="none" strike="noStrike" dirty="0">
              <a:solidFill>
                <a:schemeClr val="tx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86B311D-C066-A049-37C4-9CB4D598CD38}"/>
              </a:ext>
            </a:extLst>
          </p:cNvPr>
          <p:cNvSpPr/>
          <p:nvPr/>
        </p:nvSpPr>
        <p:spPr>
          <a:xfrm>
            <a:off x="915143" y="4779564"/>
            <a:ext cx="3139358" cy="1054100"/>
          </a:xfrm>
          <a:prstGeom prst="roundRect">
            <a:avLst/>
          </a:prstGeom>
          <a:noFill/>
          <a:ln>
            <a:noFill/>
          </a:ln>
          <a:effectLst>
            <a:reflection blurRad="6350" stA="34000" endPos="23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11/25</a:t>
            </a:r>
            <a:r>
              <a:rPr lang="ko-KR" altLang="en-US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~</a:t>
            </a:r>
            <a:r>
              <a:rPr lang="ko-KR" altLang="en-US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12/8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7EBC09-6ED6-7A43-D56B-6B2C7426FA5B}"/>
              </a:ext>
            </a:extLst>
          </p:cNvPr>
          <p:cNvSpPr txBox="1"/>
          <p:nvPr/>
        </p:nvSpPr>
        <p:spPr>
          <a:xfrm>
            <a:off x="3611178" y="4269233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Add Feelings &amp; Diary Modifying</a:t>
            </a:r>
            <a:endParaRPr lang="en-US" altLang="ko-KR" sz="1800" b="0" kern="12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250732-D353-0CFE-936A-10BD80B661F1}"/>
              </a:ext>
            </a:extLst>
          </p:cNvPr>
          <p:cNvSpPr txBox="1"/>
          <p:nvPr/>
        </p:nvSpPr>
        <p:spPr>
          <a:xfrm>
            <a:off x="3611178" y="5051493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Beautify Design</a:t>
            </a:r>
            <a:endParaRPr lang="en-US" altLang="ko-KR" sz="1800" b="0" kern="12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7820F8-22D8-145E-5F33-9C38221316FF}"/>
              </a:ext>
            </a:extLst>
          </p:cNvPr>
          <p:cNvSpPr txBox="1"/>
          <p:nvPr/>
        </p:nvSpPr>
        <p:spPr>
          <a:xfrm>
            <a:off x="3789112" y="5745145"/>
            <a:ext cx="5918066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Making UI for fact-based text</a:t>
            </a:r>
            <a:endParaRPr lang="en-US" altLang="ko-KR" sz="1800" b="0" kern="12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E394FD-478D-882C-44C3-5BDFF4C42A8F}"/>
              </a:ext>
            </a:extLst>
          </p:cNvPr>
          <p:cNvSpPr txBox="1"/>
          <p:nvPr/>
        </p:nvSpPr>
        <p:spPr>
          <a:xfrm>
            <a:off x="9707178" y="5125184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규원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49D788-9FDD-D3A8-F0D6-32FC3EE26201}"/>
              </a:ext>
            </a:extLst>
          </p:cNvPr>
          <p:cNvSpPr txBox="1"/>
          <p:nvPr/>
        </p:nvSpPr>
        <p:spPr>
          <a:xfrm>
            <a:off x="9732260" y="5797082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910E78-DE06-CE9B-9708-7B13C50B4C56}"/>
              </a:ext>
            </a:extLst>
          </p:cNvPr>
          <p:cNvSpPr txBox="1"/>
          <p:nvPr/>
        </p:nvSpPr>
        <p:spPr>
          <a:xfrm>
            <a:off x="9707178" y="1537636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준형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671FC1-EF1C-46FB-0EDA-D3502E152FC4}"/>
              </a:ext>
            </a:extLst>
          </p:cNvPr>
          <p:cNvSpPr txBox="1"/>
          <p:nvPr/>
        </p:nvSpPr>
        <p:spPr>
          <a:xfrm>
            <a:off x="9707178" y="4339724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준형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영준</a:t>
            </a:r>
          </a:p>
        </p:txBody>
      </p:sp>
    </p:spTree>
    <p:extLst>
      <p:ext uri="{BB962C8B-B14F-4D97-AF65-F5344CB8AC3E}">
        <p14:creationId xmlns:p14="http://schemas.microsoft.com/office/powerpoint/2010/main" val="186900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Milestone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C271EAE-6933-16D1-C122-913D5C55DED3}"/>
              </a:ext>
            </a:extLst>
          </p:cNvPr>
          <p:cNvSpPr/>
          <p:nvPr/>
        </p:nvSpPr>
        <p:spPr>
          <a:xfrm>
            <a:off x="616282" y="1151500"/>
            <a:ext cx="10832436" cy="258683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u="none" strike="noStrike" dirty="0">
              <a:solidFill>
                <a:schemeClr val="tx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949DBC-07D5-1854-DAEE-67B7BA47FA06}"/>
              </a:ext>
            </a:extLst>
          </p:cNvPr>
          <p:cNvSpPr/>
          <p:nvPr/>
        </p:nvSpPr>
        <p:spPr>
          <a:xfrm>
            <a:off x="915143" y="1960757"/>
            <a:ext cx="3139358" cy="1054100"/>
          </a:xfrm>
          <a:prstGeom prst="roundRect">
            <a:avLst/>
          </a:prstGeom>
          <a:noFill/>
          <a:ln>
            <a:noFill/>
          </a:ln>
          <a:effectLst>
            <a:reflection blurRad="6350" stA="34000" endPos="23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3200" u="sng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12/8~12/15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44B7E-736C-9FEB-5DA7-DC9CBB456435}"/>
              </a:ext>
            </a:extLst>
          </p:cNvPr>
          <p:cNvSpPr txBox="1"/>
          <p:nvPr/>
        </p:nvSpPr>
        <p:spPr>
          <a:xfrm>
            <a:off x="3611178" y="1873547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sz="1800" b="0" kern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cs"/>
              </a:rPr>
              <a:t>Counseling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27C3D-11AE-18EB-CB8E-D5AFD9EC46C0}"/>
              </a:ext>
            </a:extLst>
          </p:cNvPr>
          <p:cNvSpPr txBox="1"/>
          <p:nvPr/>
        </p:nvSpPr>
        <p:spPr>
          <a:xfrm>
            <a:off x="3789112" y="2593588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Debugging, Prepare for uploading to 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PlayStore</a:t>
            </a:r>
            <a:endParaRPr lang="en-US" altLang="ko-KR" sz="1800" b="0" kern="12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7FB6-BBFB-9A01-2A27-9961B2CD6114}"/>
              </a:ext>
            </a:extLst>
          </p:cNvPr>
          <p:cNvSpPr txBox="1"/>
          <p:nvPr/>
        </p:nvSpPr>
        <p:spPr>
          <a:xfrm>
            <a:off x="9732260" y="2645525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규원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38499-E986-2F6D-F21E-60C89C4A3DCC}"/>
              </a:ext>
            </a:extLst>
          </p:cNvPr>
          <p:cNvSpPr txBox="1"/>
          <p:nvPr/>
        </p:nvSpPr>
        <p:spPr>
          <a:xfrm>
            <a:off x="9707178" y="1960757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준형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영준</a:t>
            </a:r>
          </a:p>
        </p:txBody>
      </p:sp>
    </p:spTree>
    <p:extLst>
      <p:ext uri="{BB962C8B-B14F-4D97-AF65-F5344CB8AC3E}">
        <p14:creationId xmlns:p14="http://schemas.microsoft.com/office/powerpoint/2010/main" val="20808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311481" y="88900"/>
            <a:ext cx="4271631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Expectation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01E85F-7A23-96F1-AFA8-D4A113BCF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74" y="1493084"/>
            <a:ext cx="1051379" cy="10513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64B08F-FB50-DD1D-367C-21824BE8A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85" y="1430434"/>
            <a:ext cx="1320495" cy="1320495"/>
          </a:xfrm>
          <a:prstGeom prst="rect">
            <a:avLst/>
          </a:prstGeom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C65233A7-9044-9E1A-F673-EAA5AAC9D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41" y="1329462"/>
            <a:ext cx="1051379" cy="10513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A197A4-6014-BAF1-06EC-7C8E99445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79" t="26148" r="46088" b="19544"/>
          <a:stretch/>
        </p:blipFill>
        <p:spPr>
          <a:xfrm>
            <a:off x="753421" y="3068638"/>
            <a:ext cx="2322286" cy="3369217"/>
          </a:xfrm>
          <a:prstGeom prst="rect">
            <a:avLst/>
          </a:prstGeom>
        </p:spPr>
      </p:pic>
      <p:pic>
        <p:nvPicPr>
          <p:cNvPr id="3078" name="Picture 6" descr="심리상담센터에서 상담받을 때 알아두면 좋은 5가지 : 네이버 포스트">
            <a:extLst>
              <a:ext uri="{FF2B5EF4-FFF2-40B4-BE49-F238E27FC236}">
                <a16:creationId xmlns:a16="http://schemas.microsoft.com/office/drawing/2014/main" id="{6EBDB94C-8338-B536-6112-BF476FFFE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338" y="3193143"/>
            <a:ext cx="4262130" cy="2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03EA248-8EEC-BA51-47F4-2A2D19607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452" y="5128273"/>
            <a:ext cx="3983382" cy="646653"/>
          </a:xfrm>
          <a:prstGeom prst="rect">
            <a:avLst/>
          </a:prstGeom>
        </p:spPr>
      </p:pic>
      <p:pic>
        <p:nvPicPr>
          <p:cNvPr id="3080" name="Picture 8" descr="Google Play Store | Google Wiki | Fandom">
            <a:extLst>
              <a:ext uri="{FF2B5EF4-FFF2-40B4-BE49-F238E27FC236}">
                <a16:creationId xmlns:a16="http://schemas.microsoft.com/office/drawing/2014/main" id="{1BF0DEDA-ACFB-35AB-9CB4-517401D0E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134" y="3099318"/>
            <a:ext cx="1265150" cy="13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pp Store - Apple">
            <a:extLst>
              <a:ext uri="{FF2B5EF4-FFF2-40B4-BE49-F238E27FC236}">
                <a16:creationId xmlns:a16="http://schemas.microsoft.com/office/drawing/2014/main" id="{751611CD-A601-A8BB-6694-3D729594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89" y="3932228"/>
            <a:ext cx="1075221" cy="10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70D2B5-6353-49EE-FFFA-4EB9BB6B16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6" y="1843230"/>
            <a:ext cx="1075221" cy="10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EA5657C-6373-5C55-2AF4-F586F0F1C687}"/>
              </a:ext>
            </a:extLst>
          </p:cNvPr>
          <p:cNvSpPr/>
          <p:nvPr/>
        </p:nvSpPr>
        <p:spPr>
          <a:xfrm>
            <a:off x="2115670" y="0"/>
            <a:ext cx="1007633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F088DC9-EC77-2464-6730-B9DC467E69C4}"/>
              </a:ext>
            </a:extLst>
          </p:cNvPr>
          <p:cNvSpPr txBox="1"/>
          <p:nvPr/>
        </p:nvSpPr>
        <p:spPr>
          <a:xfrm>
            <a:off x="2828260" y="520511"/>
            <a:ext cx="5273749" cy="5816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Member roles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Timeline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UI/UX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Implementations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Challenge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Limitation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Milestone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Expectation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D22AB-85C1-CD70-4B25-9FA488D6B314}"/>
              </a:ext>
            </a:extLst>
          </p:cNvPr>
          <p:cNvSpPr txBox="1"/>
          <p:nvPr/>
        </p:nvSpPr>
        <p:spPr>
          <a:xfrm>
            <a:off x="311482" y="88900"/>
            <a:ext cx="158111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INDEX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65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ED23F1-CF81-9847-2C71-E04F231DD98A}"/>
              </a:ext>
            </a:extLst>
          </p:cNvPr>
          <p:cNvSpPr txBox="1"/>
          <p:nvPr/>
        </p:nvSpPr>
        <p:spPr>
          <a:xfrm>
            <a:off x="1" y="2451809"/>
            <a:ext cx="121920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spc="60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Q&amp;A</a:t>
            </a:r>
            <a:endParaRPr lang="ko-KR" altLang="en-US" sz="8800" spc="60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02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1D6B5C-518E-C664-8501-16C6C6F3B3AC}"/>
              </a:ext>
            </a:extLst>
          </p:cNvPr>
          <p:cNvSpPr txBox="1"/>
          <p:nvPr/>
        </p:nvSpPr>
        <p:spPr>
          <a:xfrm>
            <a:off x="311481" y="88900"/>
            <a:ext cx="4460815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Member roles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3D69E5-5763-4FCC-5D95-294DF1BE1449}"/>
              </a:ext>
            </a:extLst>
          </p:cNvPr>
          <p:cNvGrpSpPr/>
          <p:nvPr/>
        </p:nvGrpSpPr>
        <p:grpSpPr>
          <a:xfrm>
            <a:off x="641932" y="1896193"/>
            <a:ext cx="2348010" cy="3480041"/>
            <a:chOff x="6270752" y="2246779"/>
            <a:chExt cx="3347218" cy="341042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8443B64-5F66-8B68-1BA6-B6C8BE616786}"/>
                </a:ext>
              </a:extLst>
            </p:cNvPr>
            <p:cNvSpPr/>
            <p:nvPr/>
          </p:nvSpPr>
          <p:spPr>
            <a:xfrm>
              <a:off x="6270752" y="2246779"/>
              <a:ext cx="3347215" cy="3410422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2249488" algn="l"/>
                </a:tabLst>
              </a:pPr>
              <a:endParaRPr lang="en-US" altLang="ko-KR" sz="40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CAA7D2-379F-21D5-8D3B-B201C35F3CC2}"/>
                </a:ext>
              </a:extLst>
            </p:cNvPr>
            <p:cNvSpPr txBox="1"/>
            <p:nvPr/>
          </p:nvSpPr>
          <p:spPr>
            <a:xfrm>
              <a:off x="6270756" y="2676245"/>
              <a:ext cx="3347214" cy="4529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704975" algn="l"/>
                </a:tabLst>
              </a:pPr>
              <a:r>
                <a:rPr lang="ko-KR" altLang="en-US" sz="2400" u="sng" dirty="0">
                  <a:solidFill>
                    <a:schemeClr val="tx2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규원</a:t>
              </a:r>
              <a:endParaRPr lang="en-US" altLang="ko-KR" sz="2400" u="sng" dirty="0">
                <a:solidFill>
                  <a:schemeClr val="tx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8E431-F94B-69ED-EBB1-639D7F5D1379}"/>
                </a:ext>
              </a:extLst>
            </p:cNvPr>
            <p:cNvSpPr txBox="1"/>
            <p:nvPr/>
          </p:nvSpPr>
          <p:spPr>
            <a:xfrm>
              <a:off x="6270755" y="4015485"/>
              <a:ext cx="3347214" cy="9325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2249488" algn="l"/>
                </a:tabLst>
              </a:pPr>
              <a:r>
                <a:rPr lang="en-US" altLang="ko-KR" sz="2800" dirty="0">
                  <a:solidFill>
                    <a:schemeClr val="tx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Frontend</a:t>
              </a:r>
            </a:p>
            <a:p>
              <a:pPr algn="ctr">
                <a:tabLst>
                  <a:tab pos="2249488" algn="l"/>
                </a:tabLst>
              </a:pPr>
              <a:r>
                <a:rPr lang="en-US" altLang="ko-KR" sz="2800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en-US" altLang="ko-KR" sz="28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ADBB26-F0FA-3FEE-795C-7013EEC1DCED}"/>
              </a:ext>
            </a:extLst>
          </p:cNvPr>
          <p:cNvGrpSpPr/>
          <p:nvPr/>
        </p:nvGrpSpPr>
        <p:grpSpPr>
          <a:xfrm>
            <a:off x="3495306" y="1896193"/>
            <a:ext cx="2348010" cy="3480041"/>
            <a:chOff x="6270752" y="2246779"/>
            <a:chExt cx="3347218" cy="341042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79C236-8303-2611-A5F2-49E4EF7790C5}"/>
                </a:ext>
              </a:extLst>
            </p:cNvPr>
            <p:cNvSpPr/>
            <p:nvPr/>
          </p:nvSpPr>
          <p:spPr>
            <a:xfrm>
              <a:off x="6270752" y="2246779"/>
              <a:ext cx="3347215" cy="3410422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2249488" algn="l"/>
                </a:tabLst>
              </a:pPr>
              <a:endParaRPr lang="en-US" altLang="ko-KR" sz="40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3A3E8-9AF4-799E-BE33-842154B12DA7}"/>
                </a:ext>
              </a:extLst>
            </p:cNvPr>
            <p:cNvSpPr txBox="1"/>
            <p:nvPr/>
          </p:nvSpPr>
          <p:spPr>
            <a:xfrm>
              <a:off x="6270756" y="2676245"/>
              <a:ext cx="3347214" cy="4529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704975" algn="l"/>
                </a:tabLst>
              </a:pPr>
              <a:r>
                <a:rPr lang="ko-KR" altLang="en-US" sz="2400" u="sng" dirty="0">
                  <a:solidFill>
                    <a:schemeClr val="tx2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준형</a:t>
              </a:r>
              <a:endParaRPr lang="en-US" altLang="ko-KR" sz="2400" u="sng" dirty="0">
                <a:solidFill>
                  <a:schemeClr val="tx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58DFF-5364-7E89-9361-85B92162AE83}"/>
                </a:ext>
              </a:extLst>
            </p:cNvPr>
            <p:cNvSpPr txBox="1"/>
            <p:nvPr/>
          </p:nvSpPr>
          <p:spPr>
            <a:xfrm>
              <a:off x="6270755" y="4014271"/>
              <a:ext cx="3347214" cy="9350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2249488" algn="l"/>
                </a:tabLst>
              </a:pPr>
              <a:r>
                <a:rPr lang="en-US" altLang="ko-KR" sz="2800" dirty="0">
                  <a:solidFill>
                    <a:schemeClr val="tx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Frontend</a:t>
              </a:r>
            </a:p>
            <a:p>
              <a:pPr algn="ctr">
                <a:tabLst>
                  <a:tab pos="2249488" algn="l"/>
                </a:tabLst>
              </a:pPr>
              <a:r>
                <a:rPr lang="en-US" altLang="ko-KR" sz="2800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Backend</a:t>
              </a:r>
              <a:endParaRPr lang="en-US" altLang="ko-KR" sz="28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6AA9D1-CCD9-4D96-DFF6-387BC38CDCB5}"/>
              </a:ext>
            </a:extLst>
          </p:cNvPr>
          <p:cNvGrpSpPr/>
          <p:nvPr/>
        </p:nvGrpSpPr>
        <p:grpSpPr>
          <a:xfrm>
            <a:off x="6348680" y="1896193"/>
            <a:ext cx="2348010" cy="3480041"/>
            <a:chOff x="6270752" y="2246779"/>
            <a:chExt cx="3347218" cy="341042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02B9F6B-2189-221A-5E82-625CD84DE2C2}"/>
                </a:ext>
              </a:extLst>
            </p:cNvPr>
            <p:cNvSpPr/>
            <p:nvPr/>
          </p:nvSpPr>
          <p:spPr>
            <a:xfrm>
              <a:off x="6270752" y="2246779"/>
              <a:ext cx="3347215" cy="3410422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2249488" algn="l"/>
                </a:tabLst>
              </a:pPr>
              <a:endParaRPr lang="en-US" altLang="ko-KR" sz="40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8CC068-6746-EB70-668E-94CEE487600E}"/>
                </a:ext>
              </a:extLst>
            </p:cNvPr>
            <p:cNvSpPr txBox="1"/>
            <p:nvPr/>
          </p:nvSpPr>
          <p:spPr>
            <a:xfrm>
              <a:off x="6270756" y="2676245"/>
              <a:ext cx="3347214" cy="4529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704975" algn="l"/>
                </a:tabLst>
              </a:pPr>
              <a:r>
                <a:rPr lang="ko-KR" altLang="en-US" sz="2400" u="sng" dirty="0">
                  <a:solidFill>
                    <a:schemeClr val="tx2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영우</a:t>
              </a:r>
              <a:endParaRPr lang="en-US" altLang="ko-KR" sz="2400" u="sng" dirty="0">
                <a:solidFill>
                  <a:schemeClr val="tx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3E18D6-F359-A399-A457-1FAF01691228}"/>
                </a:ext>
              </a:extLst>
            </p:cNvPr>
            <p:cNvSpPr txBox="1"/>
            <p:nvPr/>
          </p:nvSpPr>
          <p:spPr>
            <a:xfrm>
              <a:off x="6270755" y="4225404"/>
              <a:ext cx="3347214" cy="51275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2249488" algn="l"/>
                </a:tabLst>
              </a:pPr>
              <a:r>
                <a:rPr lang="en-US" altLang="ko-KR" sz="2800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Frontend</a:t>
              </a:r>
              <a:endParaRPr lang="en-US" altLang="ko-KR" sz="28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39D503-183B-3B98-18A6-31F3A9704DAD}"/>
              </a:ext>
            </a:extLst>
          </p:cNvPr>
          <p:cNvGrpSpPr/>
          <p:nvPr/>
        </p:nvGrpSpPr>
        <p:grpSpPr>
          <a:xfrm>
            <a:off x="9202055" y="1896193"/>
            <a:ext cx="2348010" cy="3480041"/>
            <a:chOff x="6270752" y="2246779"/>
            <a:chExt cx="3347218" cy="341042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6E426BA-4046-8D2A-607A-2C3E3F7421F6}"/>
                </a:ext>
              </a:extLst>
            </p:cNvPr>
            <p:cNvSpPr/>
            <p:nvPr/>
          </p:nvSpPr>
          <p:spPr>
            <a:xfrm>
              <a:off x="6270752" y="2246779"/>
              <a:ext cx="3347215" cy="3410422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2249488" algn="l"/>
                </a:tabLst>
              </a:pPr>
              <a:endParaRPr lang="en-US" altLang="ko-KR" sz="40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BCEA0E-F69F-0CA5-2443-6D1296DE2278}"/>
                </a:ext>
              </a:extLst>
            </p:cNvPr>
            <p:cNvSpPr txBox="1"/>
            <p:nvPr/>
          </p:nvSpPr>
          <p:spPr>
            <a:xfrm>
              <a:off x="6270756" y="2676245"/>
              <a:ext cx="3347214" cy="4529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tabLst>
                  <a:tab pos="1704975" algn="l"/>
                </a:tabLst>
              </a:pPr>
              <a:r>
                <a:rPr lang="ko-KR" altLang="en-US" sz="2400" u="sng" dirty="0">
                  <a:solidFill>
                    <a:schemeClr val="tx2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영준</a:t>
              </a:r>
              <a:endParaRPr lang="en-US" altLang="ko-KR" sz="2400" u="sng" dirty="0">
                <a:solidFill>
                  <a:schemeClr val="tx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87DDE9-F760-06F7-E1B9-2E536D668689}"/>
                </a:ext>
              </a:extLst>
            </p:cNvPr>
            <p:cNvSpPr txBox="1"/>
            <p:nvPr/>
          </p:nvSpPr>
          <p:spPr>
            <a:xfrm>
              <a:off x="6270755" y="4225404"/>
              <a:ext cx="3347214" cy="51275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tabLst>
                  <a:tab pos="2249488" algn="l"/>
                </a:tabLst>
              </a:pPr>
              <a:r>
                <a:rPr lang="en-US" altLang="ko-KR" sz="2800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Backend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BF4AE3A-D797-F99A-A634-B50CA73AD084}"/>
              </a:ext>
            </a:extLst>
          </p:cNvPr>
          <p:cNvSpPr/>
          <p:nvPr/>
        </p:nvSpPr>
        <p:spPr>
          <a:xfrm>
            <a:off x="616282" y="1013324"/>
            <a:ext cx="10832436" cy="258683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u="none" strike="noStrike" dirty="0">
              <a:solidFill>
                <a:schemeClr val="tx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68CF52E-A9A7-1F03-750E-662FC434F012}"/>
              </a:ext>
            </a:extLst>
          </p:cNvPr>
          <p:cNvSpPr/>
          <p:nvPr/>
        </p:nvSpPr>
        <p:spPr>
          <a:xfrm>
            <a:off x="616282" y="3909214"/>
            <a:ext cx="10832436" cy="258683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u="none" strike="noStrike" dirty="0">
              <a:solidFill>
                <a:schemeClr val="tx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D6B5C-518E-C664-8501-16C6C6F3B3AC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Timeline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B4CBA98-59D6-35DD-235C-B40E9B0446F6}"/>
              </a:ext>
            </a:extLst>
          </p:cNvPr>
          <p:cNvSpPr/>
          <p:nvPr/>
        </p:nvSpPr>
        <p:spPr>
          <a:xfrm>
            <a:off x="743282" y="1741930"/>
            <a:ext cx="2885358" cy="1211264"/>
          </a:xfrm>
          <a:prstGeom prst="roundRect">
            <a:avLst/>
          </a:prstGeom>
          <a:noFill/>
          <a:ln>
            <a:noFill/>
          </a:ln>
          <a:effectLst>
            <a:reflection blurRad="6350" stA="34000" endPos="23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10/27</a:t>
            </a:r>
            <a:r>
              <a:rPr lang="ko-KR" altLang="en-US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~</a:t>
            </a:r>
            <a:r>
              <a:rPr lang="ko-KR" altLang="en-US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11/10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7E2B18-5B9E-7153-0C45-B9818176A6A2}"/>
              </a:ext>
            </a:extLst>
          </p:cNvPr>
          <p:cNvSpPr/>
          <p:nvPr/>
        </p:nvSpPr>
        <p:spPr>
          <a:xfrm>
            <a:off x="607551" y="4718471"/>
            <a:ext cx="3139358" cy="1054100"/>
          </a:xfrm>
          <a:prstGeom prst="roundRect">
            <a:avLst/>
          </a:prstGeom>
          <a:noFill/>
          <a:ln>
            <a:noFill/>
          </a:ln>
          <a:effectLst>
            <a:reflection blurRad="6350" stA="34000" endPos="23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11/10</a:t>
            </a:r>
            <a:r>
              <a:rPr lang="ko-KR" altLang="en-US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~</a:t>
            </a:r>
            <a:r>
              <a:rPr lang="ko-KR" altLang="en-US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u="sng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11/24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26C615-1800-B515-3575-9571F49379C2}"/>
              </a:ext>
            </a:extLst>
          </p:cNvPr>
          <p:cNvSpPr txBox="1"/>
          <p:nvPr/>
        </p:nvSpPr>
        <p:spPr>
          <a:xfrm>
            <a:off x="3628640" y="14709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Text Input Phase UI Development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90BAEB-FC63-8A29-DFDA-48532164A713}"/>
              </a:ext>
            </a:extLst>
          </p:cNvPr>
          <p:cNvSpPr txBox="1"/>
          <p:nvPr/>
        </p:nvSpPr>
        <p:spPr>
          <a:xfrm>
            <a:off x="3628640" y="2122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Backend Processing and integration with Chat-GPT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B49A07-BB3B-3110-2AA9-B14A72473985}"/>
              </a:ext>
            </a:extLst>
          </p:cNvPr>
          <p:cNvSpPr txBox="1"/>
          <p:nvPr/>
        </p:nvSpPr>
        <p:spPr>
          <a:xfrm>
            <a:off x="3628640" y="2768528"/>
            <a:ext cx="414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Calander Page Development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CE667C-8F78-A593-F39C-456FE9874DE4}"/>
              </a:ext>
            </a:extLst>
          </p:cNvPr>
          <p:cNvSpPr txBox="1"/>
          <p:nvPr/>
        </p:nvSpPr>
        <p:spPr>
          <a:xfrm>
            <a:off x="3611178" y="4208140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sz="1800" b="0" kern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cs"/>
              </a:rPr>
              <a:t>Color Selection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9B0D4B-ACD8-F46A-6A62-DA48038E7B05}"/>
              </a:ext>
            </a:extLst>
          </p:cNvPr>
          <p:cNvSpPr txBox="1"/>
          <p:nvPr/>
        </p:nvSpPr>
        <p:spPr>
          <a:xfrm>
            <a:off x="3611178" y="4990400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sz="1800" b="0" kern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cs"/>
              </a:rPr>
              <a:t>Connect with Instagram API for sharing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81C792-1E78-ADD1-E49F-457DB82B0829}"/>
              </a:ext>
            </a:extLst>
          </p:cNvPr>
          <p:cNvSpPr txBox="1"/>
          <p:nvPr/>
        </p:nvSpPr>
        <p:spPr>
          <a:xfrm>
            <a:off x="3789112" y="5684052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  <a:tabLst>
                <a:tab pos="2249488" algn="l"/>
              </a:tabLst>
            </a:pPr>
            <a:r>
              <a:rPr lang="en-US" altLang="ko-KR" sz="1800" b="0" kern="1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cs"/>
              </a:rPr>
              <a:t>Google social login function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8CA1B5-8530-674C-79F7-F44085FEDFC6}"/>
              </a:ext>
            </a:extLst>
          </p:cNvPr>
          <p:cNvSpPr txBox="1"/>
          <p:nvPr/>
        </p:nvSpPr>
        <p:spPr>
          <a:xfrm>
            <a:off x="7103360" y="2753629"/>
            <a:ext cx="262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and extract feelings 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6250FC-FC6E-645F-3BC6-743DFBAF8A75}"/>
              </a:ext>
            </a:extLst>
          </p:cNvPr>
          <p:cNvSpPr txBox="1"/>
          <p:nvPr/>
        </p:nvSpPr>
        <p:spPr>
          <a:xfrm>
            <a:off x="9885112" y="1438128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C3DD49-36BF-A415-515A-2B6D9CACB8D2}"/>
              </a:ext>
            </a:extLst>
          </p:cNvPr>
          <p:cNvSpPr txBox="1"/>
          <p:nvPr/>
        </p:nvSpPr>
        <p:spPr>
          <a:xfrm>
            <a:off x="9885112" y="2122076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영준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85DF06-C3D2-6824-8175-F96326C814B4}"/>
              </a:ext>
            </a:extLst>
          </p:cNvPr>
          <p:cNvSpPr txBox="1"/>
          <p:nvPr/>
        </p:nvSpPr>
        <p:spPr>
          <a:xfrm>
            <a:off x="9732260" y="2753629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규원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준형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529A8A-06B5-5A0C-5432-9B7621D60DFA}"/>
              </a:ext>
            </a:extLst>
          </p:cNvPr>
          <p:cNvSpPr txBox="1"/>
          <p:nvPr/>
        </p:nvSpPr>
        <p:spPr>
          <a:xfrm>
            <a:off x="9885112" y="4349139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준형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9D54D1-FAD1-816D-112D-CDCDF4CA8FCB}"/>
              </a:ext>
            </a:extLst>
          </p:cNvPr>
          <p:cNvSpPr txBox="1"/>
          <p:nvPr/>
        </p:nvSpPr>
        <p:spPr>
          <a:xfrm>
            <a:off x="9707178" y="5064091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규원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0DBFC6-70F0-D867-B666-16CF632BD6E6}"/>
              </a:ext>
            </a:extLst>
          </p:cNvPr>
          <p:cNvSpPr txBox="1"/>
          <p:nvPr/>
        </p:nvSpPr>
        <p:spPr>
          <a:xfrm>
            <a:off x="9732260" y="5735989"/>
            <a:ext cx="12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영우</a:t>
            </a:r>
          </a:p>
        </p:txBody>
      </p:sp>
    </p:spTree>
    <p:extLst>
      <p:ext uri="{BB962C8B-B14F-4D97-AF65-F5344CB8AC3E}">
        <p14:creationId xmlns:p14="http://schemas.microsoft.com/office/powerpoint/2010/main" val="18875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-0.09466 -0.441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EAF521B-30B4-60BF-48CF-7E5E086E7A84}"/>
              </a:ext>
            </a:extLst>
          </p:cNvPr>
          <p:cNvGrpSpPr/>
          <p:nvPr/>
        </p:nvGrpSpPr>
        <p:grpSpPr>
          <a:xfrm>
            <a:off x="8823744" y="1395721"/>
            <a:ext cx="3148651" cy="4763777"/>
            <a:chOff x="6586583" y="3723859"/>
            <a:chExt cx="4860214" cy="73533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E0C2C69-4CFD-B25E-3DA4-53CDB8907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5923" y="3924300"/>
              <a:ext cx="3149581" cy="6743228"/>
            </a:xfrm>
            <a:prstGeom prst="rect">
              <a:avLst/>
            </a:prstGeom>
          </p:spPr>
        </p:pic>
        <p:pic>
          <p:nvPicPr>
            <p:cNvPr id="10" name="Picture 2" descr="Iphone X Screen Mockup transparent PNG - StickPNG">
              <a:extLst>
                <a:ext uri="{FF2B5EF4-FFF2-40B4-BE49-F238E27FC236}">
                  <a16:creationId xmlns:a16="http://schemas.microsoft.com/office/drawing/2014/main" id="{9BC83C7A-7AC4-88C3-780C-742490CA9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83" y="3723859"/>
              <a:ext cx="4860214" cy="735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A5EB6D-409A-B5E0-9CC2-99E695243308}"/>
              </a:ext>
            </a:extLst>
          </p:cNvPr>
          <p:cNvGrpSpPr/>
          <p:nvPr/>
        </p:nvGrpSpPr>
        <p:grpSpPr>
          <a:xfrm>
            <a:off x="5970857" y="1422292"/>
            <a:ext cx="3115049" cy="4712939"/>
            <a:chOff x="-3386940" y="1143000"/>
            <a:chExt cx="6799263" cy="10287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1F64CE-52AE-3E0D-3575-4BA7D011A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211745" y="1409700"/>
              <a:ext cx="4448872" cy="9525000"/>
            </a:xfrm>
            <a:prstGeom prst="rect">
              <a:avLst/>
            </a:prstGeom>
          </p:spPr>
        </p:pic>
        <p:pic>
          <p:nvPicPr>
            <p:cNvPr id="13" name="Picture 2" descr="Iphone X Screen Mockup transparent PNG - StickPNG">
              <a:extLst>
                <a:ext uri="{FF2B5EF4-FFF2-40B4-BE49-F238E27FC236}">
                  <a16:creationId xmlns:a16="http://schemas.microsoft.com/office/drawing/2014/main" id="{CEF2B285-270F-3726-2A7B-77F2C7834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86940" y="1143000"/>
              <a:ext cx="6799263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86124-3BBB-68FA-4142-C7827437339B}"/>
              </a:ext>
            </a:extLst>
          </p:cNvPr>
          <p:cNvGrpSpPr/>
          <p:nvPr/>
        </p:nvGrpSpPr>
        <p:grpSpPr>
          <a:xfrm>
            <a:off x="3111382" y="1446560"/>
            <a:ext cx="3115049" cy="4712939"/>
            <a:chOff x="-7546705" y="-452016"/>
            <a:chExt cx="4428685" cy="670041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17D234-5BE4-08F9-D543-DFF44FA72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810597" y="-247443"/>
              <a:ext cx="2906254" cy="6222267"/>
            </a:xfrm>
            <a:prstGeom prst="rect">
              <a:avLst/>
            </a:prstGeom>
          </p:spPr>
        </p:pic>
        <p:pic>
          <p:nvPicPr>
            <p:cNvPr id="16" name="Picture 2" descr="Iphone X Screen Mockup transparent PNG - StickPNG">
              <a:extLst>
                <a:ext uri="{FF2B5EF4-FFF2-40B4-BE49-F238E27FC236}">
                  <a16:creationId xmlns:a16="http://schemas.microsoft.com/office/drawing/2014/main" id="{5002536C-BD72-D437-3C4F-34CE8E255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546705" y="-452016"/>
              <a:ext cx="4428685" cy="670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982AF3-D72C-FE0D-E30D-E64400769AD9}"/>
              </a:ext>
            </a:extLst>
          </p:cNvPr>
          <p:cNvSpPr txBox="1"/>
          <p:nvPr/>
        </p:nvSpPr>
        <p:spPr>
          <a:xfrm>
            <a:off x="311482" y="88900"/>
            <a:ext cx="27746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UI/UX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AE6BA1-13D1-68B6-6F5F-7940ADC83E39}"/>
              </a:ext>
            </a:extLst>
          </p:cNvPr>
          <p:cNvGrpSpPr/>
          <p:nvPr/>
        </p:nvGrpSpPr>
        <p:grpSpPr>
          <a:xfrm>
            <a:off x="219881" y="1470828"/>
            <a:ext cx="3115049" cy="4712939"/>
            <a:chOff x="-3191372" y="559781"/>
            <a:chExt cx="3115049" cy="471293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C652C11-635C-091F-13B4-0FED989CE204}"/>
                </a:ext>
              </a:extLst>
            </p:cNvPr>
            <p:cNvGrpSpPr/>
            <p:nvPr/>
          </p:nvGrpSpPr>
          <p:grpSpPr>
            <a:xfrm>
              <a:off x="-2645861" y="654960"/>
              <a:ext cx="2021747" cy="4377758"/>
              <a:chOff x="3568700" y="2275101"/>
              <a:chExt cx="3571875" cy="7734300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4B3E3570-9774-B586-5777-08A8E9BB89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8700" y="2275101"/>
                <a:ext cx="3571875" cy="7734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4739FC6A-0ED0-EA11-F08A-CC4E25CE68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7862" y="8343900"/>
                <a:ext cx="1733550" cy="342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Iphone X Screen Mockup transparent PNG - StickPNG">
              <a:extLst>
                <a:ext uri="{FF2B5EF4-FFF2-40B4-BE49-F238E27FC236}">
                  <a16:creationId xmlns:a16="http://schemas.microsoft.com/office/drawing/2014/main" id="{CE0320AD-48E7-9430-14AE-4AD599F8F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91372" y="559781"/>
              <a:ext cx="3115049" cy="4712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781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3982AF3-D72C-FE0D-E30D-E64400769AD9}"/>
              </a:ext>
            </a:extLst>
          </p:cNvPr>
          <p:cNvSpPr txBox="1"/>
          <p:nvPr/>
        </p:nvSpPr>
        <p:spPr>
          <a:xfrm>
            <a:off x="311482" y="88900"/>
            <a:ext cx="40954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Implementation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7072A-16F9-FD04-DD88-C5D047870EFF}"/>
              </a:ext>
            </a:extLst>
          </p:cNvPr>
          <p:cNvSpPr txBox="1"/>
          <p:nvPr/>
        </p:nvSpPr>
        <p:spPr>
          <a:xfrm>
            <a:off x="4318000" y="435621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Google Social Login Function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AD608-B69F-7913-07DA-438C087C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38" y="1212029"/>
            <a:ext cx="2901046" cy="5307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9676C7-4117-21D7-A673-4F495C4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13" y="1560830"/>
            <a:ext cx="67246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AAB612-D330-CACD-C1D5-4747F5632C50}"/>
              </a:ext>
            </a:extLst>
          </p:cNvPr>
          <p:cNvSpPr/>
          <p:nvPr/>
        </p:nvSpPr>
        <p:spPr>
          <a:xfrm>
            <a:off x="669872" y="921820"/>
            <a:ext cx="10963327" cy="5656780"/>
          </a:xfrm>
          <a:prstGeom prst="roundRect">
            <a:avLst>
              <a:gd name="adj" fmla="val 12818"/>
            </a:avLst>
          </a:prstGeom>
          <a:solidFill>
            <a:schemeClr val="bg1">
              <a:alpha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solidFill>
                <a:srgbClr val="0673AA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82AF3-D72C-FE0D-E30D-E64400769AD9}"/>
              </a:ext>
            </a:extLst>
          </p:cNvPr>
          <p:cNvSpPr txBox="1"/>
          <p:nvPr/>
        </p:nvSpPr>
        <p:spPr>
          <a:xfrm>
            <a:off x="311482" y="88900"/>
            <a:ext cx="40954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Implementation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7072A-16F9-FD04-DD88-C5D047870EFF}"/>
              </a:ext>
            </a:extLst>
          </p:cNvPr>
          <p:cNvSpPr txBox="1"/>
          <p:nvPr/>
        </p:nvSpPr>
        <p:spPr>
          <a:xfrm>
            <a:off x="4381500" y="435621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Text Input Phase &amp; UI Development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AA6D6A-30AA-DB34-DFD6-415C37742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"/>
          <a:stretch/>
        </p:blipFill>
        <p:spPr>
          <a:xfrm>
            <a:off x="1416050" y="1587500"/>
            <a:ext cx="2691681" cy="46367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E997D0-DF8D-638B-FB1D-D19E622D3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247"/>
          <a:stretch/>
        </p:blipFill>
        <p:spPr>
          <a:xfrm>
            <a:off x="4750160" y="1587500"/>
            <a:ext cx="2691680" cy="4636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9B759E-6B04-695F-89B5-C94E44750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69" y="1587500"/>
            <a:ext cx="2690680" cy="46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3982AF3-D72C-FE0D-E30D-E64400769AD9}"/>
              </a:ext>
            </a:extLst>
          </p:cNvPr>
          <p:cNvSpPr txBox="1"/>
          <p:nvPr/>
        </p:nvSpPr>
        <p:spPr>
          <a:xfrm>
            <a:off x="311482" y="88900"/>
            <a:ext cx="40954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Implementation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7072A-16F9-FD04-DD88-C5D047870EFF}"/>
              </a:ext>
            </a:extLst>
          </p:cNvPr>
          <p:cNvSpPr txBox="1"/>
          <p:nvPr/>
        </p:nvSpPr>
        <p:spPr>
          <a:xfrm>
            <a:off x="4318000" y="435621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Backend Processing and integration with Chat-GPT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A2732A-F45F-B700-3027-D7CD463D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43" y="1556782"/>
            <a:ext cx="7203913" cy="199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61D78-CD5A-931B-B5E0-D29276CA9C0B}"/>
              </a:ext>
            </a:extLst>
          </p:cNvPr>
          <p:cNvSpPr txBox="1"/>
          <p:nvPr/>
        </p:nvSpPr>
        <p:spPr>
          <a:xfrm>
            <a:off x="-6371772" y="2846257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https://github.com/jjh946/gradient3/blob/yj/lib/extract_emotion.dart</a:t>
            </a:r>
          </a:p>
          <a:p>
            <a:endParaRPr lang="ko-KR" altLang="en-US" dirty="0"/>
          </a:p>
          <a:p>
            <a:r>
              <a:rPr lang="ko-KR" altLang="en-US" dirty="0"/>
              <a:t>제 </a:t>
            </a:r>
            <a:r>
              <a:rPr lang="ko-KR" altLang="en-US" dirty="0" err="1"/>
              <a:t>브랜치에</a:t>
            </a:r>
            <a:r>
              <a:rPr lang="ko-KR" altLang="en-US" dirty="0"/>
              <a:t> 프롬프트 엔지니어링 개선 + 모델 버전 변경한 </a:t>
            </a:r>
            <a:r>
              <a:rPr lang="ko-KR" altLang="en-US" dirty="0" err="1"/>
              <a:t>ChatGPT</a:t>
            </a:r>
            <a:r>
              <a:rPr lang="ko-KR" altLang="en-US" dirty="0"/>
              <a:t> API 사용 테스트 (</a:t>
            </a:r>
            <a:r>
              <a:rPr lang="ko-KR" altLang="en-US" dirty="0" err="1"/>
              <a:t>Run하면</a:t>
            </a:r>
            <a:r>
              <a:rPr lang="ko-KR" altLang="en-US" dirty="0"/>
              <a:t> </a:t>
            </a:r>
            <a:r>
              <a:rPr lang="ko-KR" altLang="en-US" dirty="0" err="1"/>
              <a:t>stdout에</a:t>
            </a:r>
            <a:r>
              <a:rPr lang="ko-KR" altLang="en-US" dirty="0"/>
              <a:t> 출력)코드 파일 업로드 </a:t>
            </a:r>
            <a:r>
              <a:rPr lang="ko-KR" altLang="en-US" dirty="0" err="1"/>
              <a:t>해두었습니다</a:t>
            </a:r>
            <a:r>
              <a:rPr lang="ko-KR" altLang="en-US" dirty="0"/>
              <a:t>!</a:t>
            </a:r>
          </a:p>
          <a:p>
            <a:endParaRPr lang="ko-KR" altLang="en-US" dirty="0"/>
          </a:p>
          <a:p>
            <a:r>
              <a:rPr lang="ko-KR" altLang="en-US" dirty="0"/>
              <a:t>https://pub.dev/packages/http/install</a:t>
            </a:r>
          </a:p>
          <a:p>
            <a:r>
              <a:rPr lang="ko-KR" altLang="en-US" dirty="0"/>
              <a:t>로 </a:t>
            </a:r>
            <a:r>
              <a:rPr lang="ko-KR" altLang="en-US" dirty="0" err="1"/>
              <a:t>http</a:t>
            </a:r>
            <a:r>
              <a:rPr lang="ko-KR" altLang="en-US" dirty="0"/>
              <a:t> 패키지 설치하고 구동하니까 </a:t>
            </a:r>
            <a:r>
              <a:rPr lang="ko-KR" altLang="en-US" dirty="0" err="1"/>
              <a:t>정상작동합니다</a:t>
            </a:r>
            <a:r>
              <a:rPr lang="ko-KR" altLang="en-US" dirty="0"/>
              <a:t> (변경되는 파일이 많고, </a:t>
            </a:r>
            <a:r>
              <a:rPr lang="ko-KR" altLang="en-US" dirty="0" err="1"/>
              <a:t>dark</a:t>
            </a:r>
            <a:r>
              <a:rPr lang="ko-KR" altLang="en-US" dirty="0"/>
              <a:t> </a:t>
            </a:r>
            <a:r>
              <a:rPr lang="ko-KR" altLang="en-US" dirty="0" err="1"/>
              <a:t>flutter에서</a:t>
            </a:r>
            <a:r>
              <a:rPr lang="ko-KR" altLang="en-US" dirty="0"/>
              <a:t> </a:t>
            </a:r>
            <a:r>
              <a:rPr lang="ko-KR" altLang="en-US" dirty="0" err="1"/>
              <a:t>gitignore</a:t>
            </a:r>
            <a:r>
              <a:rPr lang="ko-KR" altLang="en-US" dirty="0"/>
              <a:t> 설정을 잘 몰라서 일단 패키지 설정 포함하여 </a:t>
            </a:r>
            <a:r>
              <a:rPr lang="ko-KR" altLang="en-US" dirty="0" err="1"/>
              <a:t>push하지는</a:t>
            </a:r>
            <a:r>
              <a:rPr lang="ko-KR" altLang="en-US" dirty="0"/>
              <a:t> 않았습니다)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A6652E-8D60-7F6E-810F-A238F00CE575}"/>
              </a:ext>
            </a:extLst>
          </p:cNvPr>
          <p:cNvGrpSpPr/>
          <p:nvPr/>
        </p:nvGrpSpPr>
        <p:grpSpPr>
          <a:xfrm>
            <a:off x="455442" y="4302472"/>
            <a:ext cx="11152759" cy="1921215"/>
            <a:chOff x="455442" y="4302472"/>
            <a:chExt cx="11152759" cy="19212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8ED1DA-7013-499C-ADAB-26A9C834900B}"/>
                </a:ext>
              </a:extLst>
            </p:cNvPr>
            <p:cNvSpPr txBox="1"/>
            <p:nvPr/>
          </p:nvSpPr>
          <p:spPr>
            <a:xfrm>
              <a:off x="8632773" y="5078413"/>
              <a:ext cx="29754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'</a:t>
              </a:r>
              <a:r>
                <a:rPr lang="ko-KR" altLang="en-US" dirty="0" err="1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</a:t>
              </a:r>
              <a:r>
                <a: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: 뿌듯함, 슬픔, 피곤함'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0AD3B4A-F474-D722-C2DE-968E63328EEC}"/>
                </a:ext>
              </a:extLst>
            </p:cNvPr>
            <p:cNvSpPr/>
            <p:nvPr/>
          </p:nvSpPr>
          <p:spPr>
            <a:xfrm>
              <a:off x="455442" y="4302472"/>
              <a:ext cx="1921215" cy="1921215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500" dirty="0">
                  <a:solidFill>
                    <a:srgbClr val="0673AA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Request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7457FF-73E5-527E-4C86-E8E5A7CF6F88}"/>
                </a:ext>
              </a:extLst>
            </p:cNvPr>
            <p:cNvSpPr txBox="1"/>
            <p:nvPr/>
          </p:nvSpPr>
          <p:spPr>
            <a:xfrm>
              <a:off x="2535403" y="4807634"/>
              <a:ext cx="409541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{"</a:t>
              </a:r>
              <a:r>
                <a:rPr lang="ko-KR" altLang="en-US" dirty="0" err="1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diary</a:t>
              </a:r>
              <a:r>
                <a: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": "오늘은 학교에서 프로젝트를 했다. 뿌듯하지만 아직 할 것이 산더미라 조금 슬프다. 언젠가 다 하겠지? 피곤해서 오늘은 일찍 자야지."}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8F7E68B-1BA2-8D7F-2988-6E84472AE7F9}"/>
                </a:ext>
              </a:extLst>
            </p:cNvPr>
            <p:cNvSpPr/>
            <p:nvPr/>
          </p:nvSpPr>
          <p:spPr>
            <a:xfrm>
              <a:off x="6711558" y="4302472"/>
              <a:ext cx="1921215" cy="1921215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en-US" altLang="ko-KR" sz="2500" spc="-150" dirty="0">
                  <a:solidFill>
                    <a:srgbClr val="0673AA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Response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1E50D3-76FD-DFDC-6832-A115791BD990}"/>
              </a:ext>
            </a:extLst>
          </p:cNvPr>
          <p:cNvGrpSpPr/>
          <p:nvPr/>
        </p:nvGrpSpPr>
        <p:grpSpPr>
          <a:xfrm>
            <a:off x="8136787" y="1087369"/>
            <a:ext cx="3097270" cy="3038354"/>
            <a:chOff x="8136787" y="914269"/>
            <a:chExt cx="3097270" cy="303835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6DDF9FE-6AA0-D69A-9CAD-00D624FA89E6}"/>
                </a:ext>
              </a:extLst>
            </p:cNvPr>
            <p:cNvGrpSpPr/>
            <p:nvPr/>
          </p:nvGrpSpPr>
          <p:grpSpPr>
            <a:xfrm>
              <a:off x="8136787" y="914269"/>
              <a:ext cx="3097270" cy="1192800"/>
              <a:chOff x="8136787" y="914269"/>
              <a:chExt cx="3097270" cy="1192800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D57D7A62-A56A-77BA-9BF8-F0CDD18D8DF5}"/>
                  </a:ext>
                </a:extLst>
              </p:cNvPr>
              <p:cNvSpPr/>
              <p:nvPr/>
            </p:nvSpPr>
            <p:spPr>
              <a:xfrm>
                <a:off x="8632773" y="1311336"/>
                <a:ext cx="2601284" cy="795733"/>
              </a:xfrm>
              <a:prstGeom prst="round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dirty="0">
                    <a:solidFill>
                      <a:srgbClr val="0673A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Color Database</a:t>
                </a:r>
                <a:endParaRPr lang="ko-KR" altLang="en-US" sz="2500" dirty="0">
                  <a:solidFill>
                    <a:srgbClr val="0673AA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6D6BC9D-32D9-978A-3A81-2E53601AB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6787" y="914269"/>
                <a:ext cx="991971" cy="991971"/>
              </a:xfrm>
              <a:prstGeom prst="rect">
                <a:avLst/>
              </a:prstGeom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BD6E445-C3FA-3819-4513-423855AD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5726" y="2131375"/>
              <a:ext cx="2494319" cy="1821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3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3982AF3-D72C-FE0D-E30D-E64400769AD9}"/>
              </a:ext>
            </a:extLst>
          </p:cNvPr>
          <p:cNvSpPr txBox="1"/>
          <p:nvPr/>
        </p:nvSpPr>
        <p:spPr>
          <a:xfrm>
            <a:off x="311482" y="88900"/>
            <a:ext cx="409541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spc="-150" dirty="0">
                <a:solidFill>
                  <a:srgbClr val="0673A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Implementation</a:t>
            </a:r>
            <a:endParaRPr lang="ko-KR" altLang="en-US" sz="3500" spc="-150" dirty="0">
              <a:solidFill>
                <a:srgbClr val="0673AA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7072A-16F9-FD04-DD88-C5D047870EFF}"/>
              </a:ext>
            </a:extLst>
          </p:cNvPr>
          <p:cNvSpPr txBox="1"/>
          <p:nvPr/>
        </p:nvSpPr>
        <p:spPr>
          <a:xfrm>
            <a:off x="4318000" y="435621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Backend Processing and integration with Chat-GPT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20D4299-E5E0-7499-CA0A-C1AFBFFCF232}"/>
              </a:ext>
            </a:extLst>
          </p:cNvPr>
          <p:cNvSpPr/>
          <p:nvPr/>
        </p:nvSpPr>
        <p:spPr>
          <a:xfrm>
            <a:off x="311482" y="1848599"/>
            <a:ext cx="4644573" cy="83292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Decoding GPT’s response to JSON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C343D93-37B1-F59E-DECB-9CF159F200CA}"/>
              </a:ext>
            </a:extLst>
          </p:cNvPr>
          <p:cNvSpPr/>
          <p:nvPr/>
        </p:nvSpPr>
        <p:spPr>
          <a:xfrm>
            <a:off x="311481" y="3608299"/>
            <a:ext cx="4644573" cy="83292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Return Emotions from JSON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F1CF940-0ED0-3A32-4476-BCFF251A691F}"/>
              </a:ext>
            </a:extLst>
          </p:cNvPr>
          <p:cNvSpPr/>
          <p:nvPr/>
        </p:nvSpPr>
        <p:spPr>
          <a:xfrm>
            <a:off x="2391452" y="2874504"/>
            <a:ext cx="484632" cy="55449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A1E1E9-729A-E7AB-C140-C9B0DF0FB153}"/>
              </a:ext>
            </a:extLst>
          </p:cNvPr>
          <p:cNvSpPr/>
          <p:nvPr/>
        </p:nvSpPr>
        <p:spPr>
          <a:xfrm>
            <a:off x="311481" y="5415271"/>
            <a:ext cx="4644573" cy="832921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tabLst>
                <a:tab pos="1704975" algn="l"/>
              </a:tabLst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Display colors of extracted emotion 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788177C-8A1F-E57F-62FE-415A57958842}"/>
              </a:ext>
            </a:extLst>
          </p:cNvPr>
          <p:cNvSpPr/>
          <p:nvPr/>
        </p:nvSpPr>
        <p:spPr>
          <a:xfrm>
            <a:off x="2391452" y="4681476"/>
            <a:ext cx="484632" cy="55449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88EFE9-4B13-1E70-4CC5-422D5D06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62" y="1816559"/>
            <a:ext cx="6250853" cy="19976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88F3B2B-B642-A27A-1F51-9D34307E8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0908" r="-1247" b="7734"/>
          <a:stretch/>
        </p:blipFill>
        <p:spPr>
          <a:xfrm>
            <a:off x="8785131" y="3536208"/>
            <a:ext cx="2691680" cy="2845031"/>
          </a:xfrm>
          <a:prstGeom prst="rect">
            <a:avLst/>
          </a:prstGeom>
        </p:spPr>
      </p:pic>
      <p:sp>
        <p:nvSpPr>
          <p:cNvPr id="26" name="화살표: 굽음 25">
            <a:extLst>
              <a:ext uri="{FF2B5EF4-FFF2-40B4-BE49-F238E27FC236}">
                <a16:creationId xmlns:a16="http://schemas.microsoft.com/office/drawing/2014/main" id="{17651940-D507-73FA-7867-CDF3401DBA30}"/>
              </a:ext>
            </a:extLst>
          </p:cNvPr>
          <p:cNvSpPr/>
          <p:nvPr/>
        </p:nvSpPr>
        <p:spPr>
          <a:xfrm rot="10800000" flipH="1">
            <a:off x="5907314" y="3608296"/>
            <a:ext cx="3788229" cy="2952159"/>
          </a:xfrm>
          <a:prstGeom prst="bentArrow">
            <a:avLst>
              <a:gd name="adj1" fmla="val 14196"/>
              <a:gd name="adj2" fmla="val 13464"/>
              <a:gd name="adj3" fmla="val 12288"/>
              <a:gd name="adj4" fmla="val 4375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593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562</Words>
  <Application>Microsoft Office PowerPoint</Application>
  <PresentationFormat>와이드스크린</PresentationFormat>
  <Paragraphs>132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AppleSDGothicNeoH00</vt:lpstr>
      <vt:lpstr>Pretendard</vt:lpstr>
      <vt:lpstr>AppleSDGothicNeoB00</vt:lpstr>
      <vt:lpstr>Arial</vt:lpstr>
      <vt:lpstr>AppleSDGothicNeoEB00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이규원</dc:creator>
  <cp:lastModifiedBy>이규원</cp:lastModifiedBy>
  <cp:revision>21</cp:revision>
  <dcterms:created xsi:type="dcterms:W3CDTF">2023-11-09T16:23:47Z</dcterms:created>
  <dcterms:modified xsi:type="dcterms:W3CDTF">2023-11-10T01:08:51Z</dcterms:modified>
</cp:coreProperties>
</file>